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4"/>
  </p:notesMasterIdLst>
  <p:sldIdLst>
    <p:sldId id="280" r:id="rId2"/>
    <p:sldId id="281" r:id="rId3"/>
    <p:sldId id="282" r:id="rId4"/>
    <p:sldId id="291" r:id="rId5"/>
    <p:sldId id="292" r:id="rId6"/>
    <p:sldId id="283" r:id="rId7"/>
    <p:sldId id="284" r:id="rId8"/>
    <p:sldId id="285" r:id="rId9"/>
    <p:sldId id="286" r:id="rId10"/>
    <p:sldId id="287" r:id="rId11"/>
    <p:sldId id="288" r:id="rId12"/>
    <p:sldId id="289" r:id="rId13"/>
  </p:sldIdLst>
  <p:sldSz cx="9144000" cy="5143500" type="screen16x9"/>
  <p:notesSz cx="6858000" cy="9144000"/>
  <p:embeddedFontLst>
    <p:embeddedFont>
      <p:font typeface="Proxima Nova"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jahid Hussain" initials="MH" lastIdx="1" clrIdx="0">
    <p:extLst>
      <p:ext uri="{19B8F6BF-5375-455C-9EA6-DF929625EA0E}">
        <p15:presenceInfo xmlns:p15="http://schemas.microsoft.com/office/powerpoint/2012/main" userId="Mujahid Hussa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1T22:49:27.941" idx="1">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287178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Welcome to this presentation on 'Sentiment Analysis Using Machine Learning.' In this discussion, we will explore the cutting-edge approaches for evaluating customer sentiments through machine learning and deep learning frameworks. Our goal is to provide a comprehensive overview of the techniques, their effectiveness, and practical applications in real-world settings.</a:t>
            </a:r>
          </a:p>
          <a:p>
            <a:endParaRPr dirty="0"/>
          </a:p>
          <a:p>
            <a:r>
              <a:rPr dirty="0"/>
              <a:t>The work presented here is a collaborative effort by Mujahid Hussain and Shahzad, identified by roll numbers 22F-3215 and 22F-3228 respectively. We aim to bridge the academic theories with practical implementations, especially in e-commerce, healthcare, finance, and social media domains.</a:t>
            </a:r>
          </a:p>
          <a:p>
            <a:endParaRPr dirty="0"/>
          </a:p>
          <a:p>
            <a:r>
              <a:rPr dirty="0"/>
              <a:t>As we proceed through this deck, you'll gain insights into model architectures like BERT and LSTM, comparison metrics, hybrid techniques involving metadata, and future research trajectories. Let's delve into the intersection of artificial intelligence and human emotion.</a:t>
            </a:r>
          </a:p>
        </p:txBody>
      </p:sp>
    </p:spTree>
    <p:extLst>
      <p:ext uri="{BB962C8B-B14F-4D97-AF65-F5344CB8AC3E}">
        <p14:creationId xmlns:p14="http://schemas.microsoft.com/office/powerpoint/2010/main" val="3656218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conclude, the study affirms that modern deep learning models—particularly BERT—significantly enhance the reliability and accuracy of sentiment analysis. BERT's contextual awareness makes it a superior choice, especially for complex, high-dimensional language environments.</a:t>
            </a:r>
          </a:p>
          <a:p>
            <a:endParaRPr/>
          </a:p>
          <a:p>
            <a:r>
              <a:t>Equally important is the integration of metadata, which adds valuable signals for classifying sentiment more precisely. Verified reviewer tags, timestamps, and review length all help distinguish authentic from biased or manipulated content.</a:t>
            </a:r>
          </a:p>
          <a:p>
            <a:endParaRPr/>
          </a:p>
          <a:p>
            <a:r>
              <a:t>The findings also underscore the disparity in data complexity between structured platforms like Amazon and the chaotic, informal nature of real-time social media like Twitter. For the latter, highly adaptable models are not just beneficial—they are essential. Future efforts must continue to refine model robustness for dynamic text scenarios.</a:t>
            </a:r>
          </a:p>
        </p:txBody>
      </p:sp>
    </p:spTree>
    <p:extLst>
      <p:ext uri="{BB962C8B-B14F-4D97-AF65-F5344CB8AC3E}">
        <p14:creationId xmlns:p14="http://schemas.microsoft.com/office/powerpoint/2010/main" val="1112811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Looking ahead, several key areas offer promising paths for the future of sentiment analysis. One major direction is the advancement of multilingual and code-mixed language models, enabling applications in non-English and cross-linguistic contexts.</a:t>
            </a:r>
          </a:p>
          <a:p>
            <a:endParaRPr/>
          </a:p>
          <a:p>
            <a:r>
              <a:t>Another crucial development lies in Explainable AI (XAI). Tools like SHAP and LIME can help demystify the black-box nature of deep learning models, making sentiment classification decisions more transparent and interpretable to stakeholders.</a:t>
            </a:r>
          </a:p>
          <a:p>
            <a:endParaRPr/>
          </a:p>
          <a:p>
            <a:r>
              <a:t>Equally important is the shift toward real-time sentiment analytics, especially for fast-paced environments like social media or live customer support. Efficient, low-latency pipelines are essential here. Meanwhile, lightweight models optimized for mobile platforms and industry-specific domains like finance or mental health can further democratize and personalize sentiment analytics. These innovations will expand the reach and utility of this powerful AI application.</a:t>
            </a:r>
          </a:p>
        </p:txBody>
      </p:sp>
    </p:spTree>
    <p:extLst>
      <p:ext uri="{BB962C8B-B14F-4D97-AF65-F5344CB8AC3E}">
        <p14:creationId xmlns:p14="http://schemas.microsoft.com/office/powerpoint/2010/main" val="1858014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This presentation delves into how machine learning revolutionizes sentiment analysis by handling massive datasets composed of unstructured text, such as customer reviews. These models identify emotional tones, trends, and actionable feedback with much greater efficiency than traditional statistical methods.</a:t>
            </a:r>
          </a:p>
          <a:p>
            <a:endParaRPr dirty="0"/>
          </a:p>
          <a:p>
            <a:r>
              <a:rPr dirty="0"/>
              <a:t>Deep learning models like BERT have introduced a significant leap in performance. These models understand the subtle nuances of human language, including context, sarcasm, and domain-specific expressions—challenges that rule-based or bag-of-words models often struggle with.</a:t>
            </a:r>
          </a:p>
          <a:p>
            <a:endParaRPr dirty="0"/>
          </a:p>
          <a:p>
            <a:r>
              <a:rPr dirty="0"/>
              <a:t>Hybrid approaches, which blend traditional and deep learning methods, strike a balance between accuracy and computational resource usage. These techniques are already being widely applied in sectors such as e-commerce for product feedback, finance for market sentiment, and healthcare for patient emotion tracking.</a:t>
            </a:r>
          </a:p>
        </p:txBody>
      </p:sp>
    </p:spTree>
    <p:extLst>
      <p:ext uri="{BB962C8B-B14F-4D97-AF65-F5344CB8AC3E}">
        <p14:creationId xmlns:p14="http://schemas.microsoft.com/office/powerpoint/2010/main" val="3588099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To begin, sentiment analysis—often referred to as opinion mining—is the use of natural language processing to determine the emotional tone behind a body of text. It’s a key tool for understanding customer sentiment, political leanings, product feedback, and more.</a:t>
            </a:r>
          </a:p>
          <a:p>
            <a:endParaRPr dirty="0"/>
          </a:p>
          <a:p>
            <a:r>
              <a:rPr dirty="0"/>
              <a:t>Initially, sentiment analysis relied on lexicon-based approaches—essentially matching words to a predefined sentiment dictionary. However, this approach often failed in cases of sarcasm, negation, or ambiguous phrasing. The field has since shifted towards data-driven models that can learn patterns from labeled examples.</a:t>
            </a:r>
          </a:p>
          <a:p>
            <a:endParaRPr dirty="0"/>
          </a:p>
          <a:p>
            <a:r>
              <a:rPr dirty="0"/>
              <a:t>Deep learning has pushed the boundaries further. Models like BERT and LSTM can parse the context of a sentence and interpret subtle emotional cues, even when word usage varies greatly. This transformation has significantly improved the reliability and applicability of sentiment analysis across domains.</a:t>
            </a:r>
          </a:p>
        </p:txBody>
      </p:sp>
    </p:spTree>
    <p:extLst>
      <p:ext uri="{BB962C8B-B14F-4D97-AF65-F5344CB8AC3E}">
        <p14:creationId xmlns:p14="http://schemas.microsoft.com/office/powerpoint/2010/main" val="3895524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rPr dirty="0"/>
              <a:t>This slide presents the conceptual framework of our sentiment prediction model. It encapsulates the complete pipeline, from raw input data to final sentiment classification. At the core, this model accepts both unstructured review text and structured metadata, such as verification tags, review length, timestamps, and reviewer details.</a:t>
            </a:r>
          </a:p>
          <a:p>
            <a:endParaRPr dirty="0"/>
          </a:p>
          <a:p>
            <a:r>
              <a:rPr dirty="0"/>
              <a:t>The processing layer is tasked with preparing this input data. It involves cleaning and lemmatizing the text, followed by sophisticated feature engineering techniques. These include traditional TF-IDF and Word2Vec, as well as advanced contextual </a:t>
            </a:r>
            <a:r>
              <a:rPr dirty="0" err="1"/>
              <a:t>embeddings</a:t>
            </a:r>
            <a:r>
              <a:rPr dirty="0"/>
              <a:t> from BERT, allowing the model to grasp nuanced sentiment and emotion.</a:t>
            </a:r>
          </a:p>
          <a:p>
            <a:endParaRPr dirty="0"/>
          </a:p>
          <a:p>
            <a:r>
              <a:rPr dirty="0"/>
              <a:t>In the modeling layer, both traditional ML models and deep learning frameworks are employed and compared. Finally, the output layer categorizes sentiment into Positive, Negative, or Neutral, enriched with metrics such as Accuracy, F1-Score, and Reliability Score. This modular pipeline ensures scalability, interpretability, and robust performance across varied platforms and domains.</a:t>
            </a:r>
          </a:p>
        </p:txBody>
      </p:sp>
    </p:spTree>
    <p:extLst>
      <p:ext uri="{BB962C8B-B14F-4D97-AF65-F5344CB8AC3E}">
        <p14:creationId xmlns:p14="http://schemas.microsoft.com/office/powerpoint/2010/main" val="216191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central challenge in this study revolves around the limitations of traditional sentiment analysis models. These models often misinterpret sarcasm, colloquial language, and domain-specific expressions, resulting in reduced classification accuracy.</a:t>
            </a:r>
          </a:p>
          <a:p>
            <a:endParaRPr/>
          </a:p>
          <a:p>
            <a:r>
              <a:t>To address these issues, the study sets out to compare several machine learning models: Support Vector Machines (SVM), Long Short-Term Memory networks (LSTM), and Bidirectional Encoder Representations from Transformers (BERT). Each model will be evaluated for its ability to handle complex linguistic inputs across platforms like Amazon, Yelp, and Twitter.</a:t>
            </a:r>
          </a:p>
          <a:p>
            <a:endParaRPr/>
          </a:p>
          <a:p>
            <a:r>
              <a:t>Additionally, the research focuses on feature engineering—exploring how including metadata and context-aware features can enhance performance. Another critical aspect involves developing strategies to detect and neutralize fake reviews, which can significantly skew sentiment analysis results if left unaddressed.</a:t>
            </a:r>
          </a:p>
        </p:txBody>
      </p:sp>
    </p:spTree>
    <p:extLst>
      <p:ext uri="{BB962C8B-B14F-4D97-AF65-F5344CB8AC3E}">
        <p14:creationId xmlns:p14="http://schemas.microsoft.com/office/powerpoint/2010/main" val="314555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The methodology employed in this study adopts a robust quantitative experimental framework. The aim is to systematically evaluate various sentiment analysis models using a comprehensive and diverse dataset to ensure generalizability across platforms.</a:t>
            </a:r>
          </a:p>
          <a:p>
            <a:endParaRPr/>
          </a:p>
          <a:p>
            <a:r>
              <a:t>A total of 30,000 labeled reviews were sourced from Amazon, Yelp, and Twitter. These datasets represent structured, semi-structured, and unstructured environments respectively—providing a wide spectrum of textual inputs for model training and evaluation.</a:t>
            </a:r>
          </a:p>
          <a:p>
            <a:endParaRPr/>
          </a:p>
          <a:p>
            <a:r>
              <a:t>Five models were selected for comparison: Naïve Bayes, SVM, Decision Tree, LSTM, and BERT. Each model was assessed using standard classification metrics including Accuracy, Precision, Recall, and F1-Score. The entire workflow was executed using Python, with TensorFlow and Hugging Face handling the deep learning components, all integrated and run on Google Colab for efficient computational scalability.</a:t>
            </a:r>
          </a:p>
        </p:txBody>
      </p:sp>
    </p:spTree>
    <p:extLst>
      <p:ext uri="{BB962C8B-B14F-4D97-AF65-F5344CB8AC3E}">
        <p14:creationId xmlns:p14="http://schemas.microsoft.com/office/powerpoint/2010/main" val="1989995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Model performance varies significantly across platforms and model types. As expected, BERT clearly outperforms others in both structured and unstructured review scenarios, achieving 93.1% accuracy on Amazon, 90.7% on Yelp, and 87.4% on Twitter. These figures reflect BERT's ability to capture contextual and semantic nuances in complex language environments.</a:t>
            </a:r>
          </a:p>
          <a:p>
            <a:endParaRPr/>
          </a:p>
          <a:p>
            <a:r>
              <a:t>LSTM shows competitive performance, particularly where data patterns are more structured or moderately complex. However, its results still fall short of the transformer-based BERT model.</a:t>
            </a:r>
          </a:p>
          <a:p>
            <a:endParaRPr/>
          </a:p>
          <a:p>
            <a:r>
              <a:t>In contrast, traditional models like Naïve Bayes and Decision Trees struggle with slang, sarcasm, and abbreviated expressions common in user-generated content. Their performance drops notably in informal platforms such as Twitter. Visual summaries through bar and pie charts further illustrate these distinctions and reinforce the suitability of DL models for modern sentiment analysis tasks.</a:t>
            </a:r>
          </a:p>
        </p:txBody>
      </p:sp>
    </p:spTree>
    <p:extLst>
      <p:ext uri="{BB962C8B-B14F-4D97-AF65-F5344CB8AC3E}">
        <p14:creationId xmlns:p14="http://schemas.microsoft.com/office/powerpoint/2010/main" val="299481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To refine model accuracy and trustworthiness, feature engineering plays a critical role. We leveraged a multi-layered approach using TF-IDF, Word2Vec, and BERT embeddings. These techniques allowed models to understand contextual semantics and syntactic patterns far better than conventional n-gram methods.</a:t>
            </a:r>
          </a:p>
          <a:p>
            <a:endParaRPr/>
          </a:p>
          <a:p>
            <a:r>
              <a:t>Additionally, metadata—such as review length, reviewer history, and verification status—was incorporated into the feature space. This non-textual data proved instrumental in improving predictive accuracy, especially in identifying abnormal patterns associated with spam or fake reviews.</a:t>
            </a:r>
          </a:p>
          <a:p>
            <a:endParaRPr/>
          </a:p>
          <a:p>
            <a:r>
              <a:t>Fake review detection, using both linguistic and behavioral signals, was a major highlight. Our methodology improved overall model reliability by up to 8%. Complementing this, Aspect-Based Sentiment Analysis (ABSA) offered a more granular view, focusing on sentiment toward specific features or components within a product or service, delivering deeper consumer insight.</a:t>
            </a:r>
          </a:p>
        </p:txBody>
      </p:sp>
    </p:spTree>
    <p:extLst>
      <p:ext uri="{BB962C8B-B14F-4D97-AF65-F5344CB8AC3E}">
        <p14:creationId xmlns:p14="http://schemas.microsoft.com/office/powerpoint/2010/main" val="4127894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idx="1"/>
          </p:nvPr>
        </p:nvSpPr>
        <p:spPr/>
        <p:txBody>
          <a:bodyPr/>
          <a:lstStyle/>
          <a:p>
            <a:r>
              <a:t>Our analysis revealed that hybrid models combining both text data and auxiliary metadata consistently outperformed text-only models. These hybrid architectures leveraged the strengths of various feature types to deliver higher sentiment prediction accuracy across all tested datasets.</a:t>
            </a:r>
          </a:p>
          <a:p>
            <a:endParaRPr/>
          </a:p>
          <a:p>
            <a:r>
              <a:t>Transformers like BERT were instrumental in deciphering nuanced linguistic patterns—particularly context-switches, sarcasm, and emotive expressions. Their contextual embeddings made them more robust in noisy data environments such as Twitter.</a:t>
            </a:r>
          </a:p>
          <a:p>
            <a:endParaRPr/>
          </a:p>
          <a:p>
            <a:r>
              <a:t>We also confirmed the necessity of platform-specific tuning. What works well on Yelp or Amazon may not directly translate to Twitter or informal chat platforms. Finally, filtering out fake reviews significantly boosted the reliability of sentiment insights, emphasizing the need for integrated trust mechanisms in sentiment systems.</a:t>
            </a:r>
          </a:p>
        </p:txBody>
      </p:sp>
    </p:spTree>
    <p:extLst>
      <p:ext uri="{BB962C8B-B14F-4D97-AF65-F5344CB8AC3E}">
        <p14:creationId xmlns:p14="http://schemas.microsoft.com/office/powerpoint/2010/main" val="144635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userDrawn="1">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dirty="0"/>
              <a:t>Agenda</a:t>
            </a:r>
            <a:endParaRPr dirty="0"/>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dirty="0"/>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Sentiment Analysis Using Machine Learning</a:t>
            </a:r>
          </a:p>
        </p:txBody>
      </p:sp>
      <p:sp>
        <p:nvSpPr>
          <p:cNvPr id="4" name="Subtitle 3"/>
          <p:cNvSpPr>
            <a:spLocks noGrp="1"/>
          </p:cNvSpPr>
          <p:nvPr>
            <p:ph type="subTitle" idx="13"/>
          </p:nvPr>
        </p:nvSpPr>
        <p:spPr/>
        <p:txBody>
          <a:bodyPr>
            <a:normAutofit/>
          </a:bodyPr>
          <a:lstStyle/>
          <a:p>
            <a:r>
              <a:rPr dirty="0"/>
              <a:t>An overview of techniques to predict customer sentiments using ML and DL models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TextBox 8"/>
          <p:cNvSpPr txBox="1"/>
          <p:nvPr/>
        </p:nvSpPr>
        <p:spPr>
          <a:xfrm>
            <a:off x="228600" y="1508670"/>
            <a:ext cx="4190999" cy="15237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Presented by:</a:t>
            </a:r>
            <a:r>
              <a:rPr sz="1300" b="0" i="0" dirty="0">
                <a:solidFill>
                  <a:srgbClr val="616161"/>
                </a:solidFill>
                <a:latin typeface="Proxima Nova"/>
              </a:rPr>
              <a:t> Mujahid Hussain, Shahzad</a:t>
            </a:r>
          </a:p>
          <a:p>
            <a:pPr marL="228600" lvl="1" indent="-91440" algn="l">
              <a:spcBef>
                <a:spcPts val="1200"/>
              </a:spcBef>
              <a:spcAft>
                <a:spcPts val="0"/>
              </a:spcAft>
              <a:buSzPct val="100000"/>
              <a:buFont typeface="Arial"/>
              <a:buChar char="•"/>
            </a:pPr>
            <a:r>
              <a:rPr sz="1300" b="1" i="0" dirty="0">
                <a:solidFill>
                  <a:srgbClr val="616161"/>
                </a:solidFill>
                <a:latin typeface="Proxima Nova"/>
              </a:rPr>
              <a:t>Roll Numbers:</a:t>
            </a:r>
            <a:r>
              <a:rPr sz="1300" b="0" i="0" dirty="0">
                <a:solidFill>
                  <a:srgbClr val="616161"/>
                </a:solidFill>
                <a:latin typeface="Proxima Nova"/>
              </a:rPr>
              <a:t> 22F-3215, 22F-3228</a:t>
            </a:r>
          </a:p>
          <a:p>
            <a:pPr marL="228600" lvl="1" indent="-91440" algn="l">
              <a:spcBef>
                <a:spcPts val="1200"/>
              </a:spcBef>
              <a:spcAft>
                <a:spcPts val="0"/>
              </a:spcAft>
              <a:buSzPct val="100000"/>
              <a:buFont typeface="Arial"/>
              <a:buChar char="•"/>
            </a:pPr>
            <a:r>
              <a:rPr sz="1300" b="1" i="0" dirty="0">
                <a:solidFill>
                  <a:srgbClr val="616161"/>
                </a:solidFill>
                <a:latin typeface="Proxima Nova"/>
              </a:rPr>
              <a:t>Topic Overview:</a:t>
            </a:r>
            <a:r>
              <a:rPr sz="1300" b="0" i="0" dirty="0">
                <a:solidFill>
                  <a:srgbClr val="616161"/>
                </a:solidFill>
                <a:latin typeface="Proxima Nova"/>
              </a:rPr>
              <a:t> Exploring modern ML and DL approaches for analyzing customer sentiment in varied domains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dirty="0"/>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Results Highlights</a:t>
            </a:r>
          </a:p>
        </p:txBody>
      </p:sp>
      <p:sp>
        <p:nvSpPr>
          <p:cNvPr id="4" name="Subtitle 3"/>
          <p:cNvSpPr>
            <a:spLocks noGrp="1"/>
          </p:cNvSpPr>
          <p:nvPr>
            <p:ph type="subTitle" idx="13"/>
          </p:nvPr>
        </p:nvSpPr>
        <p:spPr/>
        <p:txBody>
          <a:bodyPr>
            <a:normAutofit/>
          </a:bodyPr>
          <a:lstStyle/>
          <a:p>
            <a:r>
              <a:t>Key Findings from Model Evaluation and Enhancement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293143"/>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Hybrid Model Advantage:</a:t>
            </a:r>
            <a:r>
              <a:rPr sz="1300" b="0" i="0">
                <a:solidFill>
                  <a:srgbClr val="616161"/>
                </a:solidFill>
                <a:latin typeface="Proxima Nova"/>
              </a:rPr>
              <a:t> Combining textual and metadata features yields superior accuracy.</a:t>
            </a:r>
          </a:p>
          <a:p>
            <a:pPr marL="228600" lvl="1" indent="-91440" algn="l">
              <a:spcBef>
                <a:spcPts val="1200"/>
              </a:spcBef>
              <a:spcAft>
                <a:spcPts val="0"/>
              </a:spcAft>
              <a:buSzPct val="100000"/>
              <a:buFont typeface="Arial"/>
              <a:buChar char="•"/>
            </a:pPr>
            <a:r>
              <a:rPr sz="1300" b="1" i="0">
                <a:solidFill>
                  <a:srgbClr val="616161"/>
                </a:solidFill>
                <a:latin typeface="Proxima Nova"/>
              </a:rPr>
              <a:t>Transformer Power:</a:t>
            </a:r>
            <a:r>
              <a:rPr sz="1300" b="0" i="0">
                <a:solidFill>
                  <a:srgbClr val="616161"/>
                </a:solidFill>
                <a:latin typeface="Proxima Nova"/>
              </a:rPr>
              <a:t> BERT effectively captures context, sarcasm, and sentiment shifts.</a:t>
            </a:r>
          </a:p>
          <a:p>
            <a:pPr marL="228600" lvl="1" indent="-91440" algn="l">
              <a:spcBef>
                <a:spcPts val="1200"/>
              </a:spcBef>
              <a:spcAft>
                <a:spcPts val="0"/>
              </a:spcAft>
              <a:buSzPct val="100000"/>
              <a:buFont typeface="Arial"/>
              <a:buChar char="•"/>
            </a:pPr>
            <a:r>
              <a:rPr sz="1300" b="1" i="0">
                <a:solidFill>
                  <a:srgbClr val="616161"/>
                </a:solidFill>
                <a:latin typeface="Proxima Nova"/>
              </a:rPr>
              <a:t>Platform Adaptability:</a:t>
            </a:r>
            <a:r>
              <a:rPr sz="1300" b="0" i="0">
                <a:solidFill>
                  <a:srgbClr val="616161"/>
                </a:solidFill>
                <a:latin typeface="Proxima Nova"/>
              </a:rPr>
              <a:t> Model tuning per platform is essential for peak performance.</a:t>
            </a:r>
          </a:p>
          <a:p>
            <a:pPr marL="228600" lvl="1" indent="-91440" algn="l">
              <a:spcBef>
                <a:spcPts val="1200"/>
              </a:spcBef>
              <a:spcAft>
                <a:spcPts val="0"/>
              </a:spcAft>
              <a:buSzPct val="100000"/>
              <a:buFont typeface="Arial"/>
              <a:buChar char="•"/>
            </a:pPr>
            <a:r>
              <a:rPr sz="1300" b="1" i="0">
                <a:solidFill>
                  <a:srgbClr val="616161"/>
                </a:solidFill>
                <a:latin typeface="Proxima Nova"/>
              </a:rPr>
              <a:t>Fake Review Impact:</a:t>
            </a:r>
            <a:r>
              <a:rPr sz="1300" b="0" i="0">
                <a:solidFill>
                  <a:srgbClr val="616161"/>
                </a:solidFill>
                <a:latin typeface="Proxima Nova"/>
              </a:rPr>
              <a:t> Filtering out inauthentic reviews significantly improves analysis quality.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a:t>
            </a:r>
          </a:p>
        </p:txBody>
      </p:sp>
      <p:sp>
        <p:nvSpPr>
          <p:cNvPr id="4" name="Subtitle 3"/>
          <p:cNvSpPr>
            <a:spLocks noGrp="1"/>
          </p:cNvSpPr>
          <p:nvPr>
            <p:ph type="subTitle" idx="13"/>
          </p:nvPr>
        </p:nvSpPr>
        <p:spPr/>
        <p:txBody>
          <a:bodyPr>
            <a:normAutofit/>
          </a:bodyPr>
          <a:lstStyle/>
          <a:p>
            <a:r>
              <a:t>Key Takeaways from Sentiment Analysis Using ML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70450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BERT Dominance:</a:t>
            </a:r>
            <a:r>
              <a:rPr sz="1300" b="0" i="0">
                <a:solidFill>
                  <a:srgbClr val="616161"/>
                </a:solidFill>
                <a:latin typeface="Proxima Nova"/>
              </a:rPr>
              <a:t> Outperforms traditional models in accuracy and language comprehension.</a:t>
            </a:r>
          </a:p>
          <a:p>
            <a:pPr marL="228600" lvl="1" indent="-91440" algn="l">
              <a:spcBef>
                <a:spcPts val="1200"/>
              </a:spcBef>
              <a:spcAft>
                <a:spcPts val="0"/>
              </a:spcAft>
              <a:buSzPct val="100000"/>
              <a:buFont typeface="Arial"/>
              <a:buChar char="•"/>
            </a:pPr>
            <a:r>
              <a:rPr sz="1300" b="1" i="0">
                <a:solidFill>
                  <a:srgbClr val="616161"/>
                </a:solidFill>
                <a:latin typeface="Proxima Nova"/>
              </a:rPr>
              <a:t>Metadata Importance:</a:t>
            </a:r>
            <a:r>
              <a:rPr sz="1300" b="0" i="0">
                <a:solidFill>
                  <a:srgbClr val="616161"/>
                </a:solidFill>
                <a:latin typeface="Proxima Nova"/>
              </a:rPr>
              <a:t> Features like verified status and length crucial for precision.</a:t>
            </a:r>
          </a:p>
          <a:p>
            <a:pPr marL="228600" lvl="1" indent="-91440" algn="l">
              <a:spcBef>
                <a:spcPts val="1200"/>
              </a:spcBef>
              <a:spcAft>
                <a:spcPts val="0"/>
              </a:spcAft>
              <a:buSzPct val="100000"/>
              <a:buFont typeface="Arial"/>
              <a:buChar char="•"/>
            </a:pPr>
            <a:r>
              <a:rPr sz="1300" b="1" i="0">
                <a:solidFill>
                  <a:srgbClr val="616161"/>
                </a:solidFill>
                <a:latin typeface="Proxima Nova"/>
              </a:rPr>
              <a:t>Structured vs Unstructured:</a:t>
            </a:r>
            <a:r>
              <a:rPr sz="1300" b="0" i="0">
                <a:solidFill>
                  <a:srgbClr val="616161"/>
                </a:solidFill>
                <a:latin typeface="Proxima Nova"/>
              </a:rPr>
              <a:t> Platforms like Amazon/Yelp yield better results than real-time sources like Twitter.</a:t>
            </a:r>
          </a:p>
          <a:p>
            <a:pPr marL="228600" lvl="1" indent="-91440" algn="l">
              <a:spcBef>
                <a:spcPts val="1200"/>
              </a:spcBef>
              <a:spcAft>
                <a:spcPts val="0"/>
              </a:spcAft>
              <a:buSzPct val="100000"/>
              <a:buFont typeface="Arial"/>
              <a:buChar char="•"/>
            </a:pPr>
            <a:r>
              <a:rPr sz="1300" b="1" i="0">
                <a:solidFill>
                  <a:srgbClr val="616161"/>
                </a:solidFill>
                <a:latin typeface="Proxima Nova"/>
              </a:rPr>
              <a:t>Robust Modeling Needs:</a:t>
            </a:r>
            <a:r>
              <a:rPr sz="1300" b="0" i="0">
                <a:solidFill>
                  <a:srgbClr val="616161"/>
                </a:solidFill>
                <a:latin typeface="Proxima Nova"/>
              </a:rPr>
              <a:t> Dynamic, context-aware models essential for high-volume, real-time analysis.</a:t>
            </a:r>
          </a:p>
        </p:txBody>
      </p:sp>
      <p:sp>
        <p:nvSpPr>
          <p:cNvPr id="10" name="Rectangle 9"/>
          <p:cNvSpPr/>
          <p:nvPr/>
        </p:nvSpPr>
        <p:spPr>
          <a:xfrm>
            <a:off x="4724400" y="1508670"/>
            <a:ext cx="4190999" cy="270450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l5spv4hz.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Future Research Directions</a:t>
            </a:r>
          </a:p>
        </p:txBody>
      </p:sp>
      <p:sp>
        <p:nvSpPr>
          <p:cNvPr id="4" name="Subtitle 3"/>
          <p:cNvSpPr>
            <a:spLocks noGrp="1"/>
          </p:cNvSpPr>
          <p:nvPr>
            <p:ph type="subTitle" idx="13"/>
          </p:nvPr>
        </p:nvSpPr>
        <p:spPr/>
        <p:txBody>
          <a:bodyPr>
            <a:normAutofit/>
          </a:bodyPr>
          <a:lstStyle/>
          <a:p>
            <a:r>
              <a:t>Advancing Sentiment Analysis through Emerging Technologies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249882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Multilingual Models:</a:t>
            </a:r>
            <a:r>
              <a:rPr sz="1300" b="0" i="0">
                <a:solidFill>
                  <a:srgbClr val="616161"/>
                </a:solidFill>
                <a:latin typeface="Proxima Nova"/>
              </a:rPr>
              <a:t> Handle code-mixed and diverse languages for global sentiment analysis.</a:t>
            </a:r>
          </a:p>
          <a:p>
            <a:pPr marL="228600" lvl="1" indent="-91440" algn="l">
              <a:spcBef>
                <a:spcPts val="1200"/>
              </a:spcBef>
              <a:spcAft>
                <a:spcPts val="0"/>
              </a:spcAft>
              <a:buSzPct val="100000"/>
              <a:buFont typeface="Arial"/>
              <a:buChar char="•"/>
            </a:pPr>
            <a:r>
              <a:rPr sz="1300" b="1" i="0">
                <a:solidFill>
                  <a:srgbClr val="616161"/>
                </a:solidFill>
                <a:latin typeface="Proxima Nova"/>
              </a:rPr>
              <a:t>Explainable AI:</a:t>
            </a:r>
            <a:r>
              <a:rPr sz="1300" b="0" i="0">
                <a:solidFill>
                  <a:srgbClr val="616161"/>
                </a:solidFill>
                <a:latin typeface="Proxima Nova"/>
              </a:rPr>
              <a:t> Use SHAP, LIME to provide interpretability in decision-making processes.</a:t>
            </a:r>
          </a:p>
          <a:p>
            <a:pPr marL="228600" lvl="1" indent="-91440" algn="l">
              <a:spcBef>
                <a:spcPts val="1200"/>
              </a:spcBef>
              <a:spcAft>
                <a:spcPts val="0"/>
              </a:spcAft>
              <a:buSzPct val="100000"/>
              <a:buFont typeface="Arial"/>
              <a:buChar char="•"/>
            </a:pPr>
            <a:r>
              <a:rPr sz="1300" b="1" i="0">
                <a:solidFill>
                  <a:srgbClr val="616161"/>
                </a:solidFill>
                <a:latin typeface="Proxima Nova"/>
              </a:rPr>
              <a:t>Real-Time Analytics:</a:t>
            </a:r>
            <a:r>
              <a:rPr sz="1300" b="0" i="0">
                <a:solidFill>
                  <a:srgbClr val="616161"/>
                </a:solidFill>
                <a:latin typeface="Proxima Nova"/>
              </a:rPr>
              <a:t> Develop pipelines for instant sentiment tracking in dynamic environments.</a:t>
            </a:r>
          </a:p>
          <a:p>
            <a:pPr marL="228600" lvl="1" indent="-91440" algn="l">
              <a:spcBef>
                <a:spcPts val="1200"/>
              </a:spcBef>
              <a:spcAft>
                <a:spcPts val="0"/>
              </a:spcAft>
              <a:buSzPct val="100000"/>
              <a:buFont typeface="Arial"/>
              <a:buChar char="•"/>
            </a:pPr>
            <a:r>
              <a:rPr sz="1300" b="1" i="0">
                <a:solidFill>
                  <a:srgbClr val="616161"/>
                </a:solidFill>
                <a:latin typeface="Proxima Nova"/>
              </a:rPr>
              <a:t>Mobile &amp; Domain Models:</a:t>
            </a:r>
            <a:r>
              <a:rPr sz="1300" b="0" i="0">
                <a:solidFill>
                  <a:srgbClr val="616161"/>
                </a:solidFill>
                <a:latin typeface="Proxima Nova"/>
              </a:rPr>
              <a:t> Lightweight models for mobile apps and domain-specific NLP (e.g., healthcare).</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mp0_0k9d5x.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Abstract</a:t>
            </a:r>
          </a:p>
        </p:txBody>
      </p:sp>
      <p:sp>
        <p:nvSpPr>
          <p:cNvPr id="4" name="Subtitle 3"/>
          <p:cNvSpPr>
            <a:spLocks noGrp="1"/>
          </p:cNvSpPr>
          <p:nvPr>
            <p:ph type="subTitle" idx="13"/>
          </p:nvPr>
        </p:nvSpPr>
        <p:spPr/>
        <p:txBody>
          <a:bodyPr>
            <a:normAutofit/>
          </a:bodyPr>
          <a:lstStyle/>
          <a:p>
            <a:r>
              <a:rPr dirty="0"/>
              <a:t>Advancing Sentiment Analysis Through ML and DL</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Advanced ML Models:</a:t>
            </a:r>
            <a:r>
              <a:rPr sz="1300" b="0" i="0" dirty="0">
                <a:solidFill>
                  <a:srgbClr val="616161"/>
                </a:solidFill>
                <a:latin typeface="Proxima Nova"/>
              </a:rPr>
              <a:t> Machine learning models can efficiently process unstructured text data at scale.</a:t>
            </a:r>
          </a:p>
          <a:p>
            <a:pPr marL="228600" lvl="1" indent="-91440" algn="l">
              <a:spcBef>
                <a:spcPts val="1200"/>
              </a:spcBef>
              <a:spcAft>
                <a:spcPts val="0"/>
              </a:spcAft>
              <a:buSzPct val="100000"/>
              <a:buFont typeface="Arial"/>
              <a:buChar char="•"/>
            </a:pPr>
            <a:r>
              <a:rPr sz="1300" b="1" i="0" dirty="0">
                <a:solidFill>
                  <a:srgbClr val="616161"/>
                </a:solidFill>
                <a:latin typeface="Proxima Nova"/>
              </a:rPr>
              <a:t>Deep Learning Superiority:</a:t>
            </a:r>
            <a:r>
              <a:rPr sz="1300" b="0" i="0" dirty="0">
                <a:solidFill>
                  <a:srgbClr val="616161"/>
                </a:solidFill>
                <a:latin typeface="Proxima Nova"/>
              </a:rPr>
              <a:t> BERT and similar models outperform traditional methods in capturing nuance and context.</a:t>
            </a:r>
          </a:p>
          <a:p>
            <a:pPr marL="228600" lvl="1" indent="-91440" algn="l">
              <a:spcBef>
                <a:spcPts val="1200"/>
              </a:spcBef>
              <a:spcAft>
                <a:spcPts val="0"/>
              </a:spcAft>
              <a:buSzPct val="100000"/>
              <a:buFont typeface="Arial"/>
              <a:buChar char="•"/>
            </a:pPr>
            <a:r>
              <a:rPr sz="1300" b="1" i="0" dirty="0">
                <a:solidFill>
                  <a:srgbClr val="616161"/>
                </a:solidFill>
                <a:latin typeface="Proxima Nova"/>
              </a:rPr>
              <a:t>Hybrid Efficiency:</a:t>
            </a:r>
            <a:r>
              <a:rPr sz="1300" b="0" i="0" dirty="0">
                <a:solidFill>
                  <a:srgbClr val="616161"/>
                </a:solidFill>
                <a:latin typeface="Proxima Nova"/>
              </a:rPr>
              <a:t> Combining approaches optimizes performance while managing computational demands.</a:t>
            </a:r>
          </a:p>
          <a:p>
            <a:pPr marL="228600" lvl="1" indent="-91440" algn="l">
              <a:spcBef>
                <a:spcPts val="1200"/>
              </a:spcBef>
              <a:spcAft>
                <a:spcPts val="0"/>
              </a:spcAft>
              <a:buSzPct val="100000"/>
              <a:buFont typeface="Arial"/>
              <a:buChar char="•"/>
            </a:pPr>
            <a:r>
              <a:rPr sz="1300" b="1" i="0" dirty="0">
                <a:solidFill>
                  <a:srgbClr val="616161"/>
                </a:solidFill>
                <a:latin typeface="Proxima Nova"/>
              </a:rPr>
              <a:t>Broad Applications:</a:t>
            </a:r>
            <a:r>
              <a:rPr sz="1300" b="0" i="0" dirty="0">
                <a:solidFill>
                  <a:srgbClr val="616161"/>
                </a:solidFill>
                <a:latin typeface="Proxima Nova"/>
              </a:rPr>
              <a:t> Applicable in e-commerce, finance, healthcare, and social media sentiment tracking.</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dirty="0"/>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Introduction</a:t>
            </a:r>
          </a:p>
        </p:txBody>
      </p:sp>
      <p:sp>
        <p:nvSpPr>
          <p:cNvPr id="4" name="Subtitle 3"/>
          <p:cNvSpPr>
            <a:spLocks noGrp="1"/>
          </p:cNvSpPr>
          <p:nvPr>
            <p:ph type="subTitle" idx="13"/>
          </p:nvPr>
        </p:nvSpPr>
        <p:spPr/>
        <p:txBody>
          <a:bodyPr>
            <a:normAutofit/>
          </a:bodyPr>
          <a:lstStyle/>
          <a:p>
            <a:r>
              <a:rPr dirty="0"/>
              <a:t>From Lexicon-Based to Deep Learning Sentiment Analysis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a:xfrm>
            <a:off x="927410" y="240387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dirty="0"/>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Definition</a:t>
            </a:r>
          </a:p>
          <a:p>
            <a:pPr algn="ctr">
              <a:spcAft>
                <a:spcPts val="1200"/>
              </a:spcAft>
            </a:pPr>
            <a:r>
              <a:rPr sz="1300" b="0" i="0" dirty="0">
                <a:solidFill>
                  <a:srgbClr val="616161"/>
                </a:solidFill>
                <a:latin typeface="Proxima Nova"/>
              </a:rPr>
              <a:t>Sentiment analysis, or opinion mining, uses NLP to evaluate emotional tone in text.</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dirty="0"/>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Application Areas</a:t>
            </a:r>
          </a:p>
          <a:p>
            <a:pPr algn="ctr">
              <a:spcAft>
                <a:spcPts val="1200"/>
              </a:spcAft>
            </a:pPr>
            <a:r>
              <a:rPr sz="1300" b="0" i="0" dirty="0">
                <a:solidFill>
                  <a:srgbClr val="616161"/>
                </a:solidFill>
                <a:latin typeface="Proxima Nova"/>
              </a:rPr>
              <a:t>Applied in marketing, healthcare, finance, governance, and customer experience.</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dirty="0"/>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Methodological Shift</a:t>
            </a:r>
          </a:p>
          <a:p>
            <a:pPr algn="ctr">
              <a:spcAft>
                <a:spcPts val="1200"/>
              </a:spcAft>
            </a:pPr>
            <a:r>
              <a:rPr sz="1300" b="0" i="0" dirty="0">
                <a:solidFill>
                  <a:srgbClr val="616161"/>
                </a:solidFill>
                <a:latin typeface="Proxima Nova"/>
              </a:rPr>
              <a:t>Evolved from lexicon-based rules to statistical ML and advanced DL models.</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dirty="0"/>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DL Models</a:t>
            </a:r>
          </a:p>
          <a:p>
            <a:pPr algn="ctr">
              <a:spcAft>
                <a:spcPts val="1200"/>
              </a:spcAft>
            </a:pPr>
            <a:r>
              <a:rPr sz="1300" b="0" i="0" dirty="0">
                <a:solidFill>
                  <a:srgbClr val="616161"/>
                </a:solidFill>
                <a:latin typeface="Proxima Nova"/>
              </a:rPr>
              <a:t>BERT and LSTM enable deeper semantic understanding, capturing context and emotion.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Research Framework for Sentiment Prediction</a:t>
            </a:r>
          </a:p>
        </p:txBody>
      </p:sp>
      <p:sp>
        <p:nvSpPr>
          <p:cNvPr id="4" name="Subtitle 3"/>
          <p:cNvSpPr>
            <a:spLocks noGrp="1"/>
          </p:cNvSpPr>
          <p:nvPr>
            <p:ph type="subTitle" idx="13"/>
          </p:nvPr>
        </p:nvSpPr>
        <p:spPr/>
        <p:txBody>
          <a:bodyPr>
            <a:normAutofit/>
          </a:bodyPr>
          <a:lstStyle/>
          <a:p>
            <a:r>
              <a:rPr dirty="0"/>
              <a:t>Structured Pipeline for Sentiment Model Deployment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dirty="0"/>
          </a:p>
        </p:txBody>
      </p:sp>
      <p:pic>
        <p:nvPicPr>
          <p:cNvPr id="12" name="Picture 11" descr="tmpfnahcjju.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Input Layer</a:t>
            </a:r>
          </a:p>
          <a:p>
            <a:pPr algn="ctr">
              <a:spcAft>
                <a:spcPts val="1200"/>
              </a:spcAft>
            </a:pPr>
            <a:r>
              <a:rPr sz="1300" b="0" i="0" dirty="0">
                <a:solidFill>
                  <a:srgbClr val="616161"/>
                </a:solidFill>
                <a:latin typeface="Proxima Nova"/>
              </a:rPr>
              <a:t>Customer review text and metadata like verification status and review length.</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dirty="0"/>
          </a:p>
        </p:txBody>
      </p:sp>
      <p:pic>
        <p:nvPicPr>
          <p:cNvPr id="17" name="Picture 16" descr="tmpej_ygoo4.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Processing Layer</a:t>
            </a:r>
          </a:p>
          <a:p>
            <a:pPr algn="ctr">
              <a:spcAft>
                <a:spcPts val="1200"/>
              </a:spcAft>
            </a:pPr>
            <a:r>
              <a:rPr sz="1300" b="0" i="0" dirty="0">
                <a:solidFill>
                  <a:srgbClr val="616161"/>
                </a:solidFill>
                <a:latin typeface="Proxima Nova"/>
              </a:rPr>
              <a:t>Text cleaning, lemmatization, and feature engineering using TF-IDF, Word2Vec, BERT.</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dirty="0"/>
          </a:p>
        </p:txBody>
      </p:sp>
      <p:pic>
        <p:nvPicPr>
          <p:cNvPr id="22" name="Picture 21" descr="tmpul29wg49.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Model Layer</a:t>
            </a:r>
          </a:p>
          <a:p>
            <a:pPr algn="ctr">
              <a:spcAft>
                <a:spcPts val="1200"/>
              </a:spcAft>
            </a:pPr>
            <a:r>
              <a:rPr sz="1300" b="0" i="0" dirty="0">
                <a:solidFill>
                  <a:srgbClr val="616161"/>
                </a:solidFill>
                <a:latin typeface="Proxima Nova"/>
              </a:rPr>
              <a:t>ML (Naïve Bayes, SVM, Decision Tree) and DL (LSTM, BERT) model integration.</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dirty="0"/>
          </a:p>
        </p:txBody>
      </p:sp>
      <p:pic>
        <p:nvPicPr>
          <p:cNvPr id="27" name="Picture 26" descr="tmpr247ngvx.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Output Layer</a:t>
            </a:r>
          </a:p>
          <a:p>
            <a:pPr algn="ctr">
              <a:spcAft>
                <a:spcPts val="1200"/>
              </a:spcAft>
            </a:pPr>
            <a:r>
              <a:rPr sz="1300" b="0" i="0" dirty="0">
                <a:solidFill>
                  <a:srgbClr val="616161"/>
                </a:solidFill>
                <a:latin typeface="Proxima Nova"/>
              </a:rPr>
              <a:t>Classified sentiment (Positive/Negative/Neutral) with performance metrics.</a:t>
            </a:r>
          </a:p>
        </p:txBody>
      </p:sp>
    </p:spTree>
    <p:extLst>
      <p:ext uri="{BB962C8B-B14F-4D97-AF65-F5344CB8AC3E}">
        <p14:creationId xmlns:p14="http://schemas.microsoft.com/office/powerpoint/2010/main" val="37408664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normAutofit fontScale="25000" lnSpcReduction="20000"/>
          </a:bodyPr>
          <a:lstStyle/>
          <a:p>
            <a:pPr marL="0" lvl="0" indent="0" algn="r" rtl="0">
              <a:spcBef>
                <a:spcPts val="0"/>
              </a:spcBef>
              <a:spcAft>
                <a:spcPts val="0"/>
              </a:spcAft>
              <a:buNone/>
            </a:pPr>
            <a:fld id="{00000000-1234-1234-1234-123412341234}" type="slidenum">
              <a:rPr lang="en" smtClean="0"/>
              <a:t>5</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9643"/>
            <a:ext cx="9144000" cy="3964214"/>
          </a:xfrm>
          <a:prstGeom prst="rect">
            <a:avLst/>
          </a:prstGeom>
        </p:spPr>
      </p:pic>
    </p:spTree>
    <p:extLst>
      <p:ext uri="{BB962C8B-B14F-4D97-AF65-F5344CB8AC3E}">
        <p14:creationId xmlns:p14="http://schemas.microsoft.com/office/powerpoint/2010/main" val="39718614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Research Problem &amp; Objectives</a:t>
            </a:r>
          </a:p>
        </p:txBody>
      </p:sp>
      <p:sp>
        <p:nvSpPr>
          <p:cNvPr id="4" name="Subtitle 3"/>
          <p:cNvSpPr>
            <a:spLocks noGrp="1"/>
          </p:cNvSpPr>
          <p:nvPr>
            <p:ph type="subTitle" idx="13"/>
          </p:nvPr>
        </p:nvSpPr>
        <p:spPr/>
        <p:txBody>
          <a:bodyPr>
            <a:normAutofit/>
          </a:bodyPr>
          <a:lstStyle/>
          <a:p>
            <a:r>
              <a:t>Challenges and Research Aims in Sentiment Analysis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600" y="1508670"/>
            <a:ext cx="4190999" cy="31158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Core Challenge:</a:t>
            </a:r>
            <a:r>
              <a:rPr sz="1300" b="0" i="0">
                <a:solidFill>
                  <a:srgbClr val="616161"/>
                </a:solidFill>
                <a:latin typeface="Proxima Nova"/>
              </a:rPr>
              <a:t> Traditional models struggle with sarcasm, slang, and shifting domain-specific language.</a:t>
            </a:r>
          </a:p>
          <a:p>
            <a:pPr marL="228600" lvl="1" indent="-91440" algn="l">
              <a:spcBef>
                <a:spcPts val="1200"/>
              </a:spcBef>
              <a:spcAft>
                <a:spcPts val="0"/>
              </a:spcAft>
              <a:buSzPct val="100000"/>
              <a:buFont typeface="Arial"/>
              <a:buChar char="•"/>
            </a:pPr>
            <a:r>
              <a:rPr sz="1300" b="1" i="0">
                <a:solidFill>
                  <a:srgbClr val="616161"/>
                </a:solidFill>
                <a:latin typeface="Proxima Nova"/>
              </a:rPr>
              <a:t>Model Comparison:</a:t>
            </a:r>
            <a:r>
              <a:rPr sz="1300" b="0" i="0">
                <a:solidFill>
                  <a:srgbClr val="616161"/>
                </a:solidFill>
                <a:latin typeface="Proxima Nova"/>
              </a:rPr>
              <a:t> Evaluate and contrast SVM, LSTM, and BERT in terms of accuracy and contextual comprehension.</a:t>
            </a:r>
          </a:p>
          <a:p>
            <a:pPr marL="228600" lvl="1" indent="-91440" algn="l">
              <a:spcBef>
                <a:spcPts val="1200"/>
              </a:spcBef>
              <a:spcAft>
                <a:spcPts val="0"/>
              </a:spcAft>
              <a:buSzPct val="100000"/>
              <a:buFont typeface="Arial"/>
              <a:buChar char="•"/>
            </a:pPr>
            <a:r>
              <a:rPr sz="1300" b="1" i="0">
                <a:solidFill>
                  <a:srgbClr val="616161"/>
                </a:solidFill>
                <a:latin typeface="Proxima Nova"/>
              </a:rPr>
              <a:t>Feature Engineering:</a:t>
            </a:r>
            <a:r>
              <a:rPr sz="1300" b="0" i="0">
                <a:solidFill>
                  <a:srgbClr val="616161"/>
                </a:solidFill>
                <a:latin typeface="Proxima Nova"/>
              </a:rPr>
              <a:t> Investigate the impact of customized features for platform-specific sentiment patterns.</a:t>
            </a:r>
          </a:p>
          <a:p>
            <a:pPr marL="228600" lvl="1" indent="-91440" algn="l">
              <a:spcBef>
                <a:spcPts val="1200"/>
              </a:spcBef>
              <a:spcAft>
                <a:spcPts val="0"/>
              </a:spcAft>
              <a:buSzPct val="100000"/>
              <a:buFont typeface="Arial"/>
              <a:buChar char="•"/>
            </a:pPr>
            <a:r>
              <a:rPr sz="1300" b="1" i="0">
                <a:solidFill>
                  <a:srgbClr val="616161"/>
                </a:solidFill>
                <a:latin typeface="Proxima Nova"/>
              </a:rPr>
              <a:t>Fake Review Detection:</a:t>
            </a:r>
            <a:r>
              <a:rPr sz="1300" b="0" i="0">
                <a:solidFill>
                  <a:srgbClr val="616161"/>
                </a:solidFill>
                <a:latin typeface="Proxima Nova"/>
              </a:rPr>
              <a:t> Design methods to identify and mitigate sentiment distortion from inauthentic reviews.</a:t>
            </a:r>
          </a:p>
        </p:txBody>
      </p:sp>
      <p:sp>
        <p:nvSpPr>
          <p:cNvPr id="10" name="Rectangle 9"/>
          <p:cNvSpPr/>
          <p:nvPr/>
        </p:nvSpPr>
        <p:spPr>
          <a:xfrm>
            <a:off x="4724400" y="1508670"/>
            <a:ext cx="4190999" cy="31158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image.png"/>
          <p:cNvPicPr>
            <a:picLocks noChangeAspect="1"/>
          </p:cNvPicPr>
          <p:nvPr/>
        </p:nvPicPr>
        <p:blipFill>
          <a:blip r:embed="rId3"/>
          <a:stretch>
            <a:fillRect/>
          </a:stretch>
        </p:blipFill>
        <p:spPr>
          <a:xfrm>
            <a:off x="4724400" y="1508670"/>
            <a:ext cx="419099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Methodology</a:t>
            </a:r>
          </a:p>
        </p:txBody>
      </p:sp>
      <p:sp>
        <p:nvSpPr>
          <p:cNvPr id="4" name="Subtitle 3"/>
          <p:cNvSpPr>
            <a:spLocks noGrp="1"/>
          </p:cNvSpPr>
          <p:nvPr>
            <p:ph type="subTitle" idx="13"/>
          </p:nvPr>
        </p:nvSpPr>
        <p:spPr/>
        <p:txBody>
          <a:bodyPr>
            <a:normAutofit/>
          </a:bodyPr>
          <a:lstStyle/>
          <a:p>
            <a:r>
              <a:t>Experimental Setup for Sentiment Model Evaluation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228600" y="1508670"/>
            <a:ext cx="8686800" cy="1828502"/>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Design Approach:</a:t>
            </a:r>
            <a:r>
              <a:rPr sz="1300" b="0" i="0">
                <a:solidFill>
                  <a:srgbClr val="616161"/>
                </a:solidFill>
                <a:latin typeface="Proxima Nova"/>
              </a:rPr>
              <a:t> Quantitative experimental framework to benchmark models on large datasets.</a:t>
            </a:r>
          </a:p>
          <a:p>
            <a:pPr marL="228600" lvl="1" indent="-91440" algn="l">
              <a:spcBef>
                <a:spcPts val="1200"/>
              </a:spcBef>
              <a:spcAft>
                <a:spcPts val="0"/>
              </a:spcAft>
              <a:buSzPct val="100000"/>
              <a:buFont typeface="Arial"/>
              <a:buChar char="•"/>
            </a:pPr>
            <a:r>
              <a:rPr sz="1300" b="1" i="0">
                <a:solidFill>
                  <a:srgbClr val="616161"/>
                </a:solidFill>
                <a:latin typeface="Proxima Nova"/>
              </a:rPr>
              <a:t>Data Sources:</a:t>
            </a:r>
            <a:r>
              <a:rPr sz="1300" b="0" i="0">
                <a:solidFill>
                  <a:srgbClr val="616161"/>
                </a:solidFill>
                <a:latin typeface="Proxima Nova"/>
              </a:rPr>
              <a:t> 30,000 labeled reviews from Amazon, Yelp, and Twitter ensure diversity and generalizability.</a:t>
            </a:r>
          </a:p>
          <a:p>
            <a:pPr marL="228600" lvl="1" indent="-91440" algn="l">
              <a:spcBef>
                <a:spcPts val="1200"/>
              </a:spcBef>
              <a:spcAft>
                <a:spcPts val="0"/>
              </a:spcAft>
              <a:buSzPct val="100000"/>
              <a:buFont typeface="Arial"/>
              <a:buChar char="•"/>
            </a:pPr>
            <a:r>
              <a:rPr sz="1300" b="1" i="0">
                <a:solidFill>
                  <a:srgbClr val="616161"/>
                </a:solidFill>
                <a:latin typeface="Proxima Nova"/>
              </a:rPr>
              <a:t>Model Variants:</a:t>
            </a:r>
            <a:r>
              <a:rPr sz="1300" b="0" i="0">
                <a:solidFill>
                  <a:srgbClr val="616161"/>
                </a:solidFill>
                <a:latin typeface="Proxima Nova"/>
              </a:rPr>
              <a:t> Naïve Bayes, SVM, Decision Tree, LSTM, and BERT tested for performance across platforms.</a:t>
            </a:r>
          </a:p>
          <a:p>
            <a:pPr marL="228600" lvl="1" indent="-91440" algn="l">
              <a:spcBef>
                <a:spcPts val="1200"/>
              </a:spcBef>
              <a:spcAft>
                <a:spcPts val="0"/>
              </a:spcAft>
              <a:buSzPct val="100000"/>
              <a:buFont typeface="Arial"/>
              <a:buChar char="•"/>
            </a:pPr>
            <a:r>
              <a:rPr sz="1300" b="1" i="0">
                <a:solidFill>
                  <a:srgbClr val="616161"/>
                </a:solidFill>
                <a:latin typeface="Proxima Nova"/>
              </a:rPr>
              <a:t>Evaluation Metrics:</a:t>
            </a:r>
            <a:r>
              <a:rPr sz="1300" b="0" i="0">
                <a:solidFill>
                  <a:srgbClr val="616161"/>
                </a:solidFill>
                <a:latin typeface="Proxima Nova"/>
              </a:rPr>
              <a:t> Accuracy, Precision, Recall, and F1-Score used for comprehensive performance analysis.</a:t>
            </a:r>
          </a:p>
          <a:p>
            <a:pPr marL="228600" lvl="1" indent="-91440" algn="l">
              <a:spcBef>
                <a:spcPts val="1200"/>
              </a:spcBef>
              <a:spcAft>
                <a:spcPts val="0"/>
              </a:spcAft>
              <a:buSzPct val="100000"/>
              <a:buFont typeface="Arial"/>
              <a:buChar char="•"/>
            </a:pPr>
            <a:r>
              <a:rPr sz="1300" b="1" i="0">
                <a:solidFill>
                  <a:srgbClr val="616161"/>
                </a:solidFill>
                <a:latin typeface="Proxima Nova"/>
              </a:rPr>
              <a:t>Tech Stack:</a:t>
            </a:r>
            <a:r>
              <a:rPr sz="1300" b="0" i="0">
                <a:solidFill>
                  <a:srgbClr val="616161"/>
                </a:solidFill>
                <a:latin typeface="Proxima Nova"/>
              </a:rPr>
              <a:t> Python, TensorFlow, Hugging Face, and Google Colab employed for implementation and testing.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Model Performance Comparison</a:t>
            </a:r>
          </a:p>
        </p:txBody>
      </p:sp>
      <p:sp>
        <p:nvSpPr>
          <p:cNvPr id="4" name="Subtitle 3"/>
          <p:cNvSpPr>
            <a:spLocks noGrp="1"/>
          </p:cNvSpPr>
          <p:nvPr>
            <p:ph type="subTitle" idx="13"/>
          </p:nvPr>
        </p:nvSpPr>
        <p:spPr/>
        <p:txBody>
          <a:bodyPr>
            <a:normAutofit/>
          </a:bodyPr>
          <a:lstStyle/>
          <a:p>
            <a:r>
              <a:rPr dirty="0"/>
              <a:t>Accuracy of Sentiment Models on Various Platforms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311699" y="1496587"/>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dirty="0">
                <a:solidFill>
                  <a:srgbClr val="616161"/>
                </a:solidFill>
                <a:latin typeface="Proxima Nova"/>
              </a:rPr>
              <a:t>BERT Leads</a:t>
            </a:r>
          </a:p>
          <a:p>
            <a:pPr algn="ctr">
              <a:spcAft>
                <a:spcPts val="1200"/>
              </a:spcAft>
            </a:pPr>
            <a:r>
              <a:rPr sz="1300" b="0" i="0" dirty="0">
                <a:solidFill>
                  <a:srgbClr val="616161"/>
                </a:solidFill>
                <a:latin typeface="Proxima Nova"/>
              </a:rPr>
              <a:t>Top performance: 93.1% (Amazon), 90.7% (Yelp), 87.4% (Twitter).</a:t>
            </a:r>
          </a:p>
        </p:txBody>
      </p:sp>
      <p:sp>
        <p:nvSpPr>
          <p:cNvPr id="14" name="Rectangle 13"/>
          <p:cNvSpPr/>
          <p:nvPr/>
        </p:nvSpPr>
        <p:spPr>
          <a:xfrm>
            <a:off x="4724400" y="1522525"/>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LSTM Runner-Up</a:t>
            </a:r>
          </a:p>
          <a:p>
            <a:pPr algn="ctr">
              <a:spcAft>
                <a:spcPts val="1200"/>
              </a:spcAft>
            </a:pPr>
            <a:r>
              <a:rPr sz="1300" b="0" i="0">
                <a:solidFill>
                  <a:srgbClr val="616161"/>
                </a:solidFill>
                <a:latin typeface="Proxima Nova"/>
              </a:rPr>
              <a:t>Strong performance, especially in semi-structured texts.</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29968" y="2649232"/>
            <a:ext cx="3797919" cy="2183053"/>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699" y="2628750"/>
            <a:ext cx="3532908" cy="239425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Feature Engineering &amp; Fake Review Detection</a:t>
            </a:r>
          </a:p>
        </p:txBody>
      </p:sp>
      <p:sp>
        <p:nvSpPr>
          <p:cNvPr id="4" name="Subtitle 3"/>
          <p:cNvSpPr>
            <a:spLocks noGrp="1"/>
          </p:cNvSpPr>
          <p:nvPr>
            <p:ph type="subTitle" idx="13"/>
          </p:nvPr>
        </p:nvSpPr>
        <p:spPr/>
        <p:txBody>
          <a:bodyPr>
            <a:normAutofit/>
          </a:bodyPr>
          <a:lstStyle/>
          <a:p>
            <a:r>
              <a:t>Enhancing Accuracy and Authenticity in Sentiment Models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508670"/>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508670"/>
            <a:ext cx="304800" cy="304800"/>
          </a:xfrm>
          <a:prstGeom prst="rect">
            <a:avLst/>
          </a:prstGeom>
        </p:spPr>
      </p:pic>
      <p:sp>
        <p:nvSpPr>
          <p:cNvPr id="13" name="TextBox 12"/>
          <p:cNvSpPr txBox="1"/>
          <p:nvPr/>
        </p:nvSpPr>
        <p:spPr>
          <a:xfrm>
            <a:off x="2286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Advanced Features</a:t>
            </a:r>
          </a:p>
          <a:p>
            <a:pPr algn="ctr">
              <a:spcAft>
                <a:spcPts val="1200"/>
              </a:spcAft>
            </a:pPr>
            <a:r>
              <a:rPr sz="1300" b="0" i="0">
                <a:solidFill>
                  <a:srgbClr val="616161"/>
                </a:solidFill>
                <a:latin typeface="Proxima Nova"/>
              </a:rPr>
              <a:t>Used TF-IDF, Word2Vec, and BERT embeddings to capture semantic relationships.</a:t>
            </a:r>
          </a:p>
        </p:txBody>
      </p:sp>
      <p:sp>
        <p:nvSpPr>
          <p:cNvPr id="14" name="Rectangle 13"/>
          <p:cNvSpPr/>
          <p:nvPr/>
        </p:nvSpPr>
        <p:spPr>
          <a:xfrm>
            <a:off x="4724400" y="150867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50867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508670"/>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508670"/>
            <a:ext cx="304800" cy="304800"/>
          </a:xfrm>
          <a:prstGeom prst="rect">
            <a:avLst/>
          </a:prstGeom>
        </p:spPr>
      </p:pic>
      <p:sp>
        <p:nvSpPr>
          <p:cNvPr id="18" name="TextBox 17"/>
          <p:cNvSpPr txBox="1"/>
          <p:nvPr/>
        </p:nvSpPr>
        <p:spPr>
          <a:xfrm>
            <a:off x="4724400" y="1965870"/>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Metadata Integration</a:t>
            </a:r>
          </a:p>
          <a:p>
            <a:pPr algn="ctr">
              <a:spcAft>
                <a:spcPts val="1200"/>
              </a:spcAft>
            </a:pPr>
            <a:r>
              <a:rPr sz="1300" b="0" i="0">
                <a:solidFill>
                  <a:srgbClr val="616161"/>
                </a:solidFill>
                <a:latin typeface="Proxima Nova"/>
              </a:rPr>
              <a:t>Incorporated features like review length and verified status to boost performance.</a:t>
            </a:r>
          </a:p>
        </p:txBody>
      </p:sp>
      <p:sp>
        <p:nvSpPr>
          <p:cNvPr id="19" name="Rectangle 18"/>
          <p:cNvSpPr/>
          <p:nvPr/>
        </p:nvSpPr>
        <p:spPr>
          <a:xfrm>
            <a:off x="2286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2887712"/>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2887712"/>
            <a:ext cx="304800" cy="304800"/>
          </a:xfrm>
          <a:prstGeom prst="rect">
            <a:avLst/>
          </a:prstGeom>
        </p:spPr>
      </p:pic>
      <p:sp>
        <p:nvSpPr>
          <p:cNvPr id="23" name="TextBox 22"/>
          <p:cNvSpPr txBox="1"/>
          <p:nvPr/>
        </p:nvSpPr>
        <p:spPr>
          <a:xfrm>
            <a:off x="2286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Fake Review Filtering</a:t>
            </a:r>
          </a:p>
          <a:p>
            <a:pPr algn="ctr">
              <a:spcAft>
                <a:spcPts val="1200"/>
              </a:spcAft>
            </a:pPr>
            <a:r>
              <a:rPr sz="1300" b="0" i="0">
                <a:solidFill>
                  <a:srgbClr val="616161"/>
                </a:solidFill>
                <a:latin typeface="Proxima Nova"/>
              </a:rPr>
              <a:t>Detection techniques enhanced model reliability by 6–8%.</a:t>
            </a:r>
          </a:p>
        </p:txBody>
      </p:sp>
      <p:sp>
        <p:nvSpPr>
          <p:cNvPr id="24" name="Rectangle 23"/>
          <p:cNvSpPr/>
          <p:nvPr/>
        </p:nvSpPr>
        <p:spPr>
          <a:xfrm>
            <a:off x="4724400" y="2887712"/>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2887712"/>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2887712"/>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2887712"/>
            <a:ext cx="304800" cy="304800"/>
          </a:xfrm>
          <a:prstGeom prst="rect">
            <a:avLst/>
          </a:prstGeom>
        </p:spPr>
      </p:pic>
      <p:sp>
        <p:nvSpPr>
          <p:cNvPr id="28" name="TextBox 27"/>
          <p:cNvSpPr txBox="1"/>
          <p:nvPr/>
        </p:nvSpPr>
        <p:spPr>
          <a:xfrm>
            <a:off x="4724400" y="3344912"/>
            <a:ext cx="4190999" cy="205680"/>
          </a:xfrm>
          <a:prstGeom prst="rect">
            <a:avLst/>
          </a:prstGeom>
          <a:noFill/>
          <a:ln>
            <a:noFill/>
          </a:ln>
        </p:spPr>
        <p:txBody>
          <a:bodyPr wrap="square" lIns="0" tIns="0" rIns="0" bIns="0" anchor="t">
            <a:spAutoFit/>
          </a:bodyPr>
          <a:lstStyle/>
          <a:p>
            <a:pPr algn="ctr"/>
            <a:r>
              <a:rPr sz="1300" b="1" i="0">
                <a:solidFill>
                  <a:srgbClr val="616161"/>
                </a:solidFill>
                <a:latin typeface="Proxima Nova"/>
              </a:rPr>
              <a:t>Aspect-Based Analysis</a:t>
            </a:r>
          </a:p>
          <a:p>
            <a:pPr algn="ctr">
              <a:spcAft>
                <a:spcPts val="1200"/>
              </a:spcAft>
            </a:pPr>
            <a:r>
              <a:rPr sz="1300" b="0" i="0">
                <a:solidFill>
                  <a:srgbClr val="616161"/>
                </a:solidFill>
                <a:latin typeface="Proxima Nova"/>
              </a:rPr>
              <a:t>ABSA provided targeted insights into specific product/service attributes.</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2295</Words>
  <Application>Microsoft Office PowerPoint</Application>
  <PresentationFormat>On-screen Show (16:9)</PresentationFormat>
  <Paragraphs>134</Paragraphs>
  <Slides>12</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Proxima Nova</vt:lpstr>
      <vt:lpstr>Arial</vt:lpstr>
      <vt:lpstr>Spearmint</vt:lpstr>
      <vt:lpstr>Sentiment Analysis Using Machine Learning</vt:lpstr>
      <vt:lpstr>Abstract</vt:lpstr>
      <vt:lpstr>Introduction</vt:lpstr>
      <vt:lpstr>Research Framework for Sentiment Prediction</vt:lpstr>
      <vt:lpstr>PowerPoint Presentation</vt:lpstr>
      <vt:lpstr>Research Problem &amp; Objectives</vt:lpstr>
      <vt:lpstr>Methodology</vt:lpstr>
      <vt:lpstr>Model Performance Comparison</vt:lpstr>
      <vt:lpstr>Feature Engineering &amp; Fake Review Detection</vt:lpstr>
      <vt:lpstr>Results Highlights</vt:lpstr>
      <vt:lpstr>Conclusion</vt:lpstr>
      <vt:lpstr>Future Research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Using Machine Learning</dc:title>
  <dc:creator>Mujahid Hussain</dc:creator>
  <cp:lastModifiedBy>Mujahid Hussain</cp:lastModifiedBy>
  <cp:revision>15</cp:revision>
  <dcterms:modified xsi:type="dcterms:W3CDTF">2025-05-11T18:11:29Z</dcterms:modified>
</cp:coreProperties>
</file>